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5"/>
  </p:notesMasterIdLst>
  <p:handoutMasterIdLst>
    <p:handoutMasterId r:id="rId26"/>
  </p:handoutMasterIdLst>
  <p:sldIdLst>
    <p:sldId id="920" r:id="rId2"/>
    <p:sldId id="975" r:id="rId3"/>
    <p:sldId id="976" r:id="rId4"/>
    <p:sldId id="995" r:id="rId5"/>
    <p:sldId id="977" r:id="rId6"/>
    <p:sldId id="994" r:id="rId7"/>
    <p:sldId id="978" r:id="rId8"/>
    <p:sldId id="979" r:id="rId9"/>
    <p:sldId id="980" r:id="rId10"/>
    <p:sldId id="981" r:id="rId11"/>
    <p:sldId id="982" r:id="rId12"/>
    <p:sldId id="983" r:id="rId13"/>
    <p:sldId id="984" r:id="rId14"/>
    <p:sldId id="985" r:id="rId15"/>
    <p:sldId id="986" r:id="rId16"/>
    <p:sldId id="987" r:id="rId17"/>
    <p:sldId id="988" r:id="rId18"/>
    <p:sldId id="989" r:id="rId19"/>
    <p:sldId id="990" r:id="rId20"/>
    <p:sldId id="991" r:id="rId21"/>
    <p:sldId id="992" r:id="rId22"/>
    <p:sldId id="993" r:id="rId23"/>
    <p:sldId id="804" r:id="rId24"/>
  </p:sldIdLst>
  <p:sldSz cx="12192000" cy="6858000"/>
  <p:notesSz cx="6858000" cy="9144000"/>
  <p:defaultTextStyle>
    <a:defPPr>
      <a:defRPr lang="zh-CN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3DEC67-D806-4995-AABB-192EF5060B06}">
          <p14:sldIdLst>
            <p14:sldId id="920"/>
            <p14:sldId id="975"/>
            <p14:sldId id="976"/>
            <p14:sldId id="995"/>
            <p14:sldId id="977"/>
            <p14:sldId id="994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2600"/>
    <a:srgbClr val="FF8000"/>
    <a:srgbClr val="A300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86410" autoAdjust="0"/>
  </p:normalViewPr>
  <p:slideViewPr>
    <p:cSldViewPr snapToGrid="0">
      <p:cViewPr varScale="1">
        <p:scale>
          <a:sx n="88" d="100"/>
          <a:sy n="88" d="100"/>
        </p:scale>
        <p:origin x="2048" y="6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259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6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E495-074D-4A49-A062-D8E5D467D02D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7EF5-C109-324F-9D29-7407436F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65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24AD7-4E24-49EC-8378-ED00CCEB1ED7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317EA-879D-4C18-A7FE-780B87215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工作新意图发现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0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700814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31180"/>
            <a:ext cx="12192000" cy="21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B4344-6D08-F045-8258-D96AB1178DB2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69" y="14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5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18A1B41-492D-2E41-8DBE-C3C15FEB1CFF}"/>
              </a:ext>
            </a:extLst>
          </p:cNvPr>
          <p:cNvSpPr/>
          <p:nvPr userDrawn="1"/>
        </p:nvSpPr>
        <p:spPr>
          <a:xfrm>
            <a:off x="-1" y="160021"/>
            <a:ext cx="12192001" cy="112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960" y="368165"/>
            <a:ext cx="10369184" cy="922115"/>
          </a:xfrm>
        </p:spPr>
        <p:txBody>
          <a:bodyPr>
            <a:noAutofit/>
          </a:bodyPr>
          <a:lstStyle>
            <a:lvl1pPr algn="l">
              <a:defRPr sz="36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0369183" cy="4525963"/>
          </a:xfrm>
        </p:spPr>
        <p:txBody>
          <a:bodyPr>
            <a:normAutofit/>
          </a:bodyPr>
          <a:lstStyle>
            <a:lvl1pPr marL="342874" indent="-34287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itchFamily="18" charset="2"/>
              <a:buChar char=""/>
              <a:defRPr lang="zh-CN" altLang="en-US" sz="24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895" indent="-285730">
              <a:buClr>
                <a:srgbClr val="B418B8"/>
              </a:buClr>
              <a:buSzPct val="80000"/>
              <a:buFont typeface="Wingdings" pitchFamily="2" charset="2"/>
              <a:buChar char="u"/>
              <a:defRPr lang="zh-CN" altLang="en-US" sz="20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2914" indent="-228584">
              <a:def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9" name="Group 40"/>
          <p:cNvGrpSpPr>
            <a:grpSpLocks noChangeAspect="1"/>
          </p:cNvGrpSpPr>
          <p:nvPr/>
        </p:nvGrpSpPr>
        <p:grpSpPr bwMode="auto">
          <a:xfrm>
            <a:off x="753441" y="5963974"/>
            <a:ext cx="11438560" cy="701675"/>
            <a:chOff x="0" y="3702"/>
            <a:chExt cx="5760" cy="465"/>
          </a:xfrm>
        </p:grpSpPr>
        <p:sp>
          <p:nvSpPr>
            <p:cNvPr id="10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4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2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5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5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6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7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70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8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0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2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6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8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9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3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2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4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4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5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6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60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1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1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2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8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4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5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6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7E88C99-71EA-D146-8EEB-C25BEED6B01D}"/>
              </a:ext>
            </a:extLst>
          </p:cNvPr>
          <p:cNvSpPr/>
          <p:nvPr userDrawn="1"/>
        </p:nvSpPr>
        <p:spPr>
          <a:xfrm>
            <a:off x="0" y="3050"/>
            <a:ext cx="12192000" cy="4088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7030A0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89994F0B-B355-A74C-B23B-7D65AB5D0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40" y="453276"/>
            <a:ext cx="792000" cy="79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31A434-26C6-8C4C-8FF0-1673B7A153EF}"/>
              </a:ext>
            </a:extLst>
          </p:cNvPr>
          <p:cNvSpPr txBox="1"/>
          <p:nvPr userDrawn="1"/>
        </p:nvSpPr>
        <p:spPr>
          <a:xfrm>
            <a:off x="5219699" y="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46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40"/>
          <p:cNvGrpSpPr>
            <a:grpSpLocks noChangeAspect="1"/>
          </p:cNvGrpSpPr>
          <p:nvPr userDrawn="1"/>
        </p:nvGrpSpPr>
        <p:grpSpPr bwMode="auto">
          <a:xfrm>
            <a:off x="753438" y="5963974"/>
            <a:ext cx="10841379" cy="701675"/>
            <a:chOff x="0" y="3702"/>
            <a:chExt cx="5760" cy="465"/>
          </a:xfrm>
        </p:grpSpPr>
        <p:sp>
          <p:nvSpPr>
            <p:cNvPr id="8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9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0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2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0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3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5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68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6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7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8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0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4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6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1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0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1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2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2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3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4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58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5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6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7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1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6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2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4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5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1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3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54768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73252"/>
            <a:ext cx="10972800" cy="4252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37600" y="63087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429201" y="6295943"/>
            <a:ext cx="69410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b="1" kern="120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DB592A-0909-472D-A1D6-B1E0A3795436}" type="slidenum">
              <a:rPr lang="zh-CN" altLang="en-US" sz="1600" smtClean="0"/>
              <a:pPr/>
              <a:t>‹#›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041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342874" indent="-342874" algn="l" defTabSz="914332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>
          <a:srgbClr val="7030A0"/>
        </a:buClr>
        <a:buSzPct val="73000"/>
        <a:buFont typeface="Wingdings 2" pitchFamily="18" charset="2"/>
        <a:buChar char=""/>
        <a:defRPr lang="zh-CN" altLang="en-US" sz="24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lang="zh-CN" altLang="en-US" sz="20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lang="zh-CN" altLang="en-US" sz="18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Data </a:t>
            </a:r>
            <a:r>
              <a:rPr lang="en-US" altLang="zh-CN" b="1" dirty="0" smtClean="0"/>
              <a:t>Preprocessing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sz="2000" b="1" dirty="0"/>
              <a:t>——</a:t>
            </a:r>
            <a:r>
              <a:rPr lang="en-US" altLang="zh-CN" sz="2000" b="1" dirty="0" smtClean="0"/>
              <a:t>Descriptive </a:t>
            </a:r>
            <a:r>
              <a:rPr lang="en-US" altLang="zh-CN" sz="2000" b="1" dirty="0"/>
              <a:t>Data </a:t>
            </a:r>
            <a:r>
              <a:rPr lang="en-US" altLang="zh-CN" sz="2000" b="1" dirty="0" smtClean="0"/>
              <a:t>Summarization——</a:t>
            </a:r>
            <a:endParaRPr lang="zh-CN" altLang="en-US" sz="2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1600" dirty="0"/>
          </a:p>
          <a:p>
            <a:r>
              <a:rPr lang="zh-CN" altLang="en-US" sz="1600" dirty="0"/>
              <a:t>徐华</a:t>
            </a:r>
            <a:endParaRPr lang="en-US" altLang="zh-CN" sz="1600" dirty="0"/>
          </a:p>
          <a:p>
            <a:r>
              <a:rPr lang="zh-CN" altLang="en-US" sz="1600" dirty="0"/>
              <a:t>清华大学 计算机系 智能技术与系统国家重点实验室</a:t>
            </a:r>
            <a:endParaRPr lang="en-US" altLang="zh-CN" sz="1600" dirty="0"/>
          </a:p>
          <a:p>
            <a:r>
              <a:rPr lang="en-US" altLang="zh-CN" sz="1600" dirty="0"/>
              <a:t>xuhua@tsinghua.edu.cn</a:t>
            </a:r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91966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Symmetric </a:t>
            </a:r>
            <a:r>
              <a:rPr lang="en-US" altLang="zh-CN" sz="2000" b="1" dirty="0" err="1"/>
              <a:t>v.s</a:t>
            </a:r>
            <a:r>
              <a:rPr lang="en-US" altLang="zh-CN" sz="2000" b="1" dirty="0"/>
              <a:t>. Skewed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Median, mean and mode of symmetric, positively and negatively skewed data</a:t>
            </a:r>
          </a:p>
        </p:txBody>
      </p:sp>
      <p:pic>
        <p:nvPicPr>
          <p:cNvPr id="4" name="Picture 5" descr="rightskewed">
            <a:extLst>
              <a:ext uri="{FF2B5EF4-FFF2-40B4-BE49-F238E27FC236}">
                <a16:creationId xmlns:a16="http://schemas.microsoft.com/office/drawing/2014/main" id="{1391D11E-A259-4B5B-AA3B-844A311B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228" y="2932561"/>
            <a:ext cx="341304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leftskewed">
            <a:extLst>
              <a:ext uri="{FF2B5EF4-FFF2-40B4-BE49-F238E27FC236}">
                <a16:creationId xmlns:a16="http://schemas.microsoft.com/office/drawing/2014/main" id="{A69AE7FC-C21C-4E8A-8D9D-EECA45C98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21" y="2926773"/>
            <a:ext cx="372314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a02skew1">
            <a:extLst>
              <a:ext uri="{FF2B5EF4-FFF2-40B4-BE49-F238E27FC236}">
                <a16:creationId xmlns:a16="http://schemas.microsoft.com/office/drawing/2014/main" id="{7C6E1C68-8AAA-4872-B127-ADBE6ADAF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/>
          <a:stretch/>
        </p:blipFill>
        <p:spPr bwMode="auto">
          <a:xfrm>
            <a:off x="866730" y="3135085"/>
            <a:ext cx="3542991" cy="240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70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Measuring the Dispersion of Data(1)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Quartiles, outliers and boxplots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solidFill>
                  <a:srgbClr val="0432FF"/>
                </a:solidFill>
              </a:rPr>
              <a:t>Quartiles(4</a:t>
            </a:r>
            <a:r>
              <a:rPr lang="zh-CN" altLang="en-US" sz="1600" b="1" dirty="0">
                <a:solidFill>
                  <a:srgbClr val="0432FF"/>
                </a:solidFill>
              </a:rPr>
              <a:t>分位数</a:t>
            </a:r>
            <a:r>
              <a:rPr lang="en-US" altLang="zh-CN" sz="1600" b="1" dirty="0">
                <a:solidFill>
                  <a:srgbClr val="0432FF"/>
                </a:solidFill>
              </a:rPr>
              <a:t>)</a:t>
            </a:r>
            <a:r>
              <a:rPr lang="en-US" altLang="zh-CN" sz="1600" b="1" dirty="0"/>
              <a:t>: Q1 (25th percentile), Q3 (75th percentile)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solidFill>
                  <a:srgbClr val="0432FF"/>
                </a:solidFill>
              </a:rPr>
              <a:t>Inter-quartile range</a:t>
            </a:r>
            <a:r>
              <a:rPr lang="zh-CN" altLang="en-US" sz="1600" b="1" dirty="0">
                <a:solidFill>
                  <a:srgbClr val="0432FF"/>
                </a:solidFill>
              </a:rPr>
              <a:t>（中间四分位数极差）</a:t>
            </a:r>
            <a:r>
              <a:rPr lang="en-US" altLang="zh-CN" sz="1600" b="1" dirty="0"/>
              <a:t>: IQR = Q3 – Q1 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solidFill>
                  <a:srgbClr val="0432FF"/>
                </a:solidFill>
              </a:rPr>
              <a:t>Five number summary</a:t>
            </a:r>
            <a:r>
              <a:rPr lang="zh-CN" altLang="en-US" sz="1600" b="1" dirty="0">
                <a:solidFill>
                  <a:srgbClr val="0432FF"/>
                </a:solidFill>
              </a:rPr>
              <a:t>（五数概括）</a:t>
            </a:r>
            <a:r>
              <a:rPr lang="en-US" altLang="zh-CN" sz="1600" b="1" dirty="0"/>
              <a:t>: min, Q1, M, Q3, max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solidFill>
                  <a:srgbClr val="0432FF"/>
                </a:solidFill>
              </a:rPr>
              <a:t>Boxplot</a:t>
            </a:r>
            <a:r>
              <a:rPr lang="zh-CN" altLang="en-US" sz="1600" b="1" dirty="0">
                <a:solidFill>
                  <a:srgbClr val="0432FF"/>
                </a:solidFill>
              </a:rPr>
              <a:t>（盒图）</a:t>
            </a:r>
            <a:r>
              <a:rPr lang="en-US" altLang="zh-CN" sz="1600" b="1" dirty="0"/>
              <a:t>: ends of the box are the quartiles, median is marked, whiskers(</a:t>
            </a:r>
            <a:r>
              <a:rPr lang="zh-CN" altLang="en-US" sz="1600" b="1" dirty="0"/>
              <a:t>外边界</a:t>
            </a:r>
            <a:r>
              <a:rPr lang="en-US" altLang="zh-CN" sz="1600" b="1" dirty="0"/>
              <a:t>), and plot outlier individually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solidFill>
                  <a:srgbClr val="0432FF"/>
                </a:solidFill>
              </a:rPr>
              <a:t>Outlier</a:t>
            </a:r>
            <a:r>
              <a:rPr lang="en-US" altLang="zh-CN" sz="1600" b="1" dirty="0"/>
              <a:t>: usually, a value higher/lower than 1.5 x IQR</a:t>
            </a:r>
          </a:p>
        </p:txBody>
      </p:sp>
    </p:spTree>
    <p:extLst>
      <p:ext uri="{BB962C8B-B14F-4D97-AF65-F5344CB8AC3E}">
        <p14:creationId xmlns:p14="http://schemas.microsoft.com/office/powerpoint/2010/main" val="94323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Measuring the Dispersion of Data(2)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lang="en-US" altLang="zh-CN" sz="2000" b="1" dirty="0"/>
              <a:t>Variance</a:t>
            </a:r>
            <a:r>
              <a:rPr lang="zh-CN" altLang="en-US" sz="2000" b="1" dirty="0">
                <a:solidFill>
                  <a:schemeClr val="hlink"/>
                </a:solidFill>
              </a:rPr>
              <a:t>（方差）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 standard deviation</a:t>
            </a:r>
            <a:r>
              <a:rPr lang="zh-CN" altLang="en-US" sz="2000" b="1" dirty="0">
                <a:solidFill>
                  <a:schemeClr val="hlink"/>
                </a:solidFill>
              </a:rPr>
              <a:t>（标准差）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altLang="zh-CN" sz="1800" b="1" dirty="0">
                <a:solidFill>
                  <a:schemeClr val="hlink"/>
                </a:solidFill>
              </a:rPr>
              <a:t>Variance</a:t>
            </a:r>
            <a:r>
              <a:rPr lang="en-US" altLang="zh-CN" sz="1800" b="1" i="1" dirty="0"/>
              <a:t> s</a:t>
            </a:r>
            <a:r>
              <a:rPr lang="en-US" altLang="zh-CN" sz="1800" b="1" i="1" baseline="30000" dirty="0"/>
              <a:t>2</a:t>
            </a:r>
            <a:r>
              <a:rPr lang="en-US" altLang="zh-CN" sz="1800" b="1" dirty="0"/>
              <a:t>: (algebraic, scalable computation)</a:t>
            </a:r>
          </a:p>
          <a:p>
            <a:pPr lvl="1">
              <a:lnSpc>
                <a:spcPct val="120000"/>
              </a:lnSpc>
              <a:buSzPct val="80000"/>
            </a:pPr>
            <a:endParaRPr lang="en-US" altLang="zh-CN" sz="1800" b="1" dirty="0">
              <a:solidFill>
                <a:schemeClr val="hlink"/>
              </a:solidFill>
            </a:endParaRPr>
          </a:p>
          <a:p>
            <a:pPr lvl="1">
              <a:lnSpc>
                <a:spcPct val="120000"/>
              </a:lnSpc>
              <a:buSzPct val="80000"/>
            </a:pPr>
            <a:endParaRPr lang="en-US" altLang="zh-CN" sz="1800" b="1" dirty="0">
              <a:solidFill>
                <a:schemeClr val="hlink"/>
              </a:solidFill>
            </a:endParaRPr>
          </a:p>
          <a:p>
            <a:pPr lvl="1">
              <a:lnSpc>
                <a:spcPct val="120000"/>
              </a:lnSpc>
              <a:buSzPct val="80000"/>
            </a:pPr>
            <a:endParaRPr lang="en-US" altLang="zh-CN" sz="1800" b="1" dirty="0">
              <a:solidFill>
                <a:schemeClr val="hlink"/>
              </a:solidFill>
            </a:endParaRPr>
          </a:p>
          <a:p>
            <a:pPr lvl="1">
              <a:lnSpc>
                <a:spcPct val="120000"/>
              </a:lnSpc>
              <a:buSzPct val="80000"/>
            </a:pPr>
            <a:r>
              <a:rPr lang="en-US" altLang="zh-CN" sz="1800" b="1" dirty="0">
                <a:solidFill>
                  <a:schemeClr val="hlink"/>
                </a:solidFill>
              </a:rPr>
              <a:t>Standard deviation</a:t>
            </a:r>
            <a:r>
              <a:rPr lang="en-US" altLang="zh-CN" sz="1800" b="1" i="1" dirty="0"/>
              <a:t> s </a:t>
            </a:r>
            <a:r>
              <a:rPr lang="en-US" altLang="zh-CN" sz="1800" b="1" dirty="0"/>
              <a:t>is the square root of variance </a:t>
            </a:r>
            <a:r>
              <a:rPr lang="en-US" altLang="zh-CN" sz="1800" b="1" i="1" dirty="0"/>
              <a:t>s</a:t>
            </a:r>
            <a:r>
              <a:rPr lang="en-US" altLang="zh-CN" sz="1800" b="1" i="1" baseline="30000" dirty="0"/>
              <a:t>2</a:t>
            </a:r>
            <a:endParaRPr lang="en-US" altLang="zh-CN" sz="1600" b="1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3905277-AB90-4A82-AE5A-577BF713F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59071"/>
              </p:ext>
            </p:extLst>
          </p:nvPr>
        </p:nvGraphicFramePr>
        <p:xfrm>
          <a:off x="1282611" y="2305050"/>
          <a:ext cx="59436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3" imgW="2959100" imgH="431800" progId="Equation.3">
                  <p:embed/>
                </p:oleObj>
              </mc:Choice>
              <mc:Fallback>
                <p:oleObj name="Equation" r:id="rId3" imgW="2959100" imgH="431800" progId="Equation.3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AEA2799D-4159-486E-A3FA-C9334490F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611" y="2305050"/>
                        <a:ext cx="594360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0409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Properties of Normal Distribution Curve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The normal (distribution) curve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From </a:t>
            </a:r>
            <a:r>
              <a:rPr lang="el-GR" altLang="zh-CN" sz="1800" b="1" dirty="0"/>
              <a:t>μ</a:t>
            </a:r>
            <a:r>
              <a:rPr lang="en-US" altLang="zh-CN" sz="1800" b="1" dirty="0"/>
              <a:t>–</a:t>
            </a:r>
            <a:r>
              <a:rPr lang="el-GR" altLang="zh-CN" sz="1800" b="1" dirty="0"/>
              <a:t>σ</a:t>
            </a:r>
            <a:r>
              <a:rPr lang="en-US" altLang="zh-CN" sz="1800" b="1" dirty="0"/>
              <a:t> to </a:t>
            </a:r>
            <a:r>
              <a:rPr lang="el-GR" altLang="zh-CN" sz="1800" b="1" dirty="0"/>
              <a:t>μ</a:t>
            </a:r>
            <a:r>
              <a:rPr lang="en-US" altLang="zh-CN" sz="1800" b="1" dirty="0"/>
              <a:t>+</a:t>
            </a:r>
            <a:r>
              <a:rPr lang="el-GR" altLang="zh-CN" sz="1800" b="1" dirty="0"/>
              <a:t>σ</a:t>
            </a:r>
            <a:r>
              <a:rPr lang="en-US" altLang="zh-CN" sz="1800" b="1" dirty="0"/>
              <a:t>: contains about 68% of the measurements </a:t>
            </a:r>
            <a:endParaRPr lang="en-US" altLang="zh-CN" sz="1800" b="1" dirty="0" smtClean="0"/>
          </a:p>
          <a:p>
            <a:pPr marL="457165" lvl="1" indent="0">
              <a:lnSpc>
                <a:spcPct val="150000"/>
              </a:lnSpc>
              <a:buNone/>
            </a:pPr>
            <a:r>
              <a:rPr lang="en-US" altLang="zh-CN" sz="1800" b="1" dirty="0"/>
              <a:t> </a:t>
            </a:r>
            <a:r>
              <a:rPr lang="en-US" altLang="zh-CN" sz="1800" b="1" dirty="0" smtClean="0"/>
              <a:t>            </a:t>
            </a:r>
            <a:r>
              <a:rPr lang="en-US" altLang="zh-CN" sz="1800" b="1" dirty="0"/>
              <a:t>(</a:t>
            </a:r>
            <a:r>
              <a:rPr lang="el-GR" altLang="zh-CN" sz="1800" b="1" dirty="0"/>
              <a:t>μ</a:t>
            </a:r>
            <a:r>
              <a:rPr lang="en-US" altLang="zh-CN" sz="1800" b="1" dirty="0"/>
              <a:t>: mean, </a:t>
            </a:r>
            <a:r>
              <a:rPr lang="el-GR" altLang="zh-CN" sz="1800" b="1" dirty="0"/>
              <a:t>σ</a:t>
            </a:r>
            <a:r>
              <a:rPr lang="en-US" altLang="zh-CN" sz="1800" b="1" dirty="0"/>
              <a:t>: standard deviation)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From </a:t>
            </a:r>
            <a:r>
              <a:rPr lang="el-GR" altLang="zh-CN" sz="1800" b="1" dirty="0"/>
              <a:t>μ</a:t>
            </a:r>
            <a:r>
              <a:rPr lang="en-US" altLang="zh-CN" sz="1800" b="1" dirty="0"/>
              <a:t>–2</a:t>
            </a:r>
            <a:r>
              <a:rPr lang="el-GR" altLang="zh-CN" sz="1800" b="1" dirty="0"/>
              <a:t>σ</a:t>
            </a:r>
            <a:r>
              <a:rPr lang="en-US" altLang="zh-CN" sz="1800" b="1" dirty="0"/>
              <a:t> to </a:t>
            </a:r>
            <a:r>
              <a:rPr lang="el-GR" altLang="zh-CN" sz="1800" b="1" dirty="0"/>
              <a:t>μ</a:t>
            </a:r>
            <a:r>
              <a:rPr lang="en-US" altLang="zh-CN" sz="1800" b="1" dirty="0"/>
              <a:t>+2</a:t>
            </a:r>
            <a:r>
              <a:rPr lang="el-GR" altLang="zh-CN" sz="1800" b="1" dirty="0"/>
              <a:t>σ</a:t>
            </a:r>
            <a:r>
              <a:rPr lang="en-US" altLang="zh-CN" sz="1800" b="1" dirty="0"/>
              <a:t>: contains about 95% of it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From </a:t>
            </a:r>
            <a:r>
              <a:rPr lang="el-GR" altLang="zh-CN" sz="1800" b="1" dirty="0"/>
              <a:t>μ</a:t>
            </a:r>
            <a:r>
              <a:rPr lang="en-US" altLang="zh-CN" sz="1800" b="1" dirty="0"/>
              <a:t>–3</a:t>
            </a:r>
            <a:r>
              <a:rPr lang="el-GR" altLang="zh-CN" sz="1800" b="1" dirty="0"/>
              <a:t>σ</a:t>
            </a:r>
            <a:r>
              <a:rPr lang="en-US" altLang="zh-CN" sz="1800" b="1" dirty="0"/>
              <a:t> to </a:t>
            </a:r>
            <a:r>
              <a:rPr lang="el-GR" altLang="zh-CN" sz="1800" b="1" dirty="0"/>
              <a:t>μ</a:t>
            </a:r>
            <a:r>
              <a:rPr lang="en-US" altLang="zh-CN" sz="1800" b="1" dirty="0"/>
              <a:t>+3</a:t>
            </a:r>
            <a:r>
              <a:rPr lang="el-GR" altLang="zh-CN" sz="1800" b="1" dirty="0"/>
              <a:t>σ</a:t>
            </a:r>
            <a:r>
              <a:rPr lang="en-US" altLang="zh-CN" sz="1800" b="1" dirty="0"/>
              <a:t>: contains about 99.7% of it</a:t>
            </a:r>
          </a:p>
        </p:txBody>
      </p:sp>
      <p:pic>
        <p:nvPicPr>
          <p:cNvPr id="4" name="Picture 5" descr="normal1-95">
            <a:extLst>
              <a:ext uri="{FF2B5EF4-FFF2-40B4-BE49-F238E27FC236}">
                <a16:creationId xmlns:a16="http://schemas.microsoft.com/office/drawing/2014/main" id="{2D1C9ABD-253E-4E02-B6D2-97A427BF1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6"/>
          <a:stretch/>
        </p:blipFill>
        <p:spPr bwMode="auto">
          <a:xfrm>
            <a:off x="4763295" y="3907749"/>
            <a:ext cx="3316806" cy="208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normal1-68">
            <a:extLst>
              <a:ext uri="{FF2B5EF4-FFF2-40B4-BE49-F238E27FC236}">
                <a16:creationId xmlns:a16="http://schemas.microsoft.com/office/drawing/2014/main" id="{519572EA-BF39-4D3B-AC50-BFD0BC1E1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6"/>
          <a:stretch/>
        </p:blipFill>
        <p:spPr bwMode="auto">
          <a:xfrm>
            <a:off x="1043292" y="3907750"/>
            <a:ext cx="3525373" cy="208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normal1-99">
            <a:extLst>
              <a:ext uri="{FF2B5EF4-FFF2-40B4-BE49-F238E27FC236}">
                <a16:creationId xmlns:a16="http://schemas.microsoft.com/office/drawing/2014/main" id="{07D99992-05F9-432D-8A82-D367F094A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6"/>
          <a:stretch/>
        </p:blipFill>
        <p:spPr bwMode="auto">
          <a:xfrm>
            <a:off x="8210131" y="3907749"/>
            <a:ext cx="3417908" cy="20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05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 Boxplot Analysis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7183153" cy="52722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hlink"/>
                </a:solidFill>
              </a:rPr>
              <a:t>Five-number summary</a:t>
            </a:r>
            <a:r>
              <a:rPr lang="en-US" altLang="zh-CN" sz="2000" b="1" dirty="0"/>
              <a:t> of a distribution: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      Minimum, Q1, M, Q3, Maximum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hlink"/>
                </a:solidFill>
              </a:rPr>
              <a:t>Boxplot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Data is represented with a box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The ends of the box are at the first and third quartiles, i.e., the height of the box is IRQ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The median is marked by a line within the box</a:t>
            </a:r>
          </a:p>
          <a:p>
            <a:pPr lvl="1">
              <a:lnSpc>
                <a:spcPct val="120000"/>
              </a:lnSpc>
            </a:pPr>
            <a:r>
              <a:rPr lang="en-US" altLang="zh-CN" sz="1800" b="1" dirty="0"/>
              <a:t>Whiskers: two lines outside the box extend to </a:t>
            </a:r>
            <a:r>
              <a:rPr lang="en-US" altLang="zh-CN" sz="1800" b="1" dirty="0" smtClean="0"/>
              <a:t>Minimum </a:t>
            </a:r>
            <a:r>
              <a:rPr lang="en-US" altLang="zh-CN" sz="1800" b="1" dirty="0"/>
              <a:t>and Maximum</a:t>
            </a:r>
          </a:p>
        </p:txBody>
      </p:sp>
      <p:pic>
        <p:nvPicPr>
          <p:cNvPr id="6146" name="Picture 2" descr="https://gimg2.baidu.com/image_search/src=http%3A%2F%2Fpic3.zhimg.com%2Fv2-a8ce2c6fafffefaa82bfd1e43fbc5d4d_b.jpg&amp;refer=http%3A%2F%2Fpic3.zhimg.com&amp;app=2002&amp;size=f9999,10000&amp;q=a80&amp;n=0&amp;g=0n&amp;fmt=jpeg?sec=1617590732&amp;t=df688141ce121358b957d0bb463b84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29" y="1290806"/>
            <a:ext cx="3109572" cy="535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7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 Visualization of Data Dispersion: Boxplot Analysis</a:t>
            </a:r>
            <a:endParaRPr lang="zh-CN" altLang="en-US" sz="2000" b="1" dirty="0"/>
          </a:p>
        </p:txBody>
      </p:sp>
      <p:pic>
        <p:nvPicPr>
          <p:cNvPr id="4" name="Picture 5" descr="1">
            <a:extLst>
              <a:ext uri="{FF2B5EF4-FFF2-40B4-BE49-F238E27FC236}">
                <a16:creationId xmlns:a16="http://schemas.microsoft.com/office/drawing/2014/main" id="{166BB6AB-9178-44C4-84B0-4476D75446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175" y="1525707"/>
            <a:ext cx="637132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71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 Histogram Analysis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Graph displays the basic statistical class descriptions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Frequency histograms</a:t>
            </a:r>
            <a:r>
              <a:rPr lang="zh-CN" altLang="en-US" sz="1800" b="1" dirty="0"/>
              <a:t>（频率直方图） </a:t>
            </a:r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A univariate graphical method</a:t>
            </a:r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Consists of a set of rectangles that reflect the counts or frequencies of the classes present in the given data</a:t>
            </a:r>
          </a:p>
        </p:txBody>
      </p:sp>
      <p:graphicFrame>
        <p:nvGraphicFramePr>
          <p:cNvPr id="4" name="内容占位符 4">
            <a:extLst>
              <a:ext uri="{FF2B5EF4-FFF2-40B4-BE49-F238E27FC236}">
                <a16:creationId xmlns:a16="http://schemas.microsoft.com/office/drawing/2014/main" id="{34F3933E-2582-4CE6-9910-02845797DB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22901"/>
              </p:ext>
            </p:extLst>
          </p:nvPr>
        </p:nvGraphicFramePr>
        <p:xfrm>
          <a:off x="3024386" y="3543300"/>
          <a:ext cx="7070300" cy="3075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图表" r:id="rId3" imgW="8239030" imgH="4190857" progId="Excel.Chart.8">
                  <p:embed/>
                </p:oleObj>
              </mc:Choice>
              <mc:Fallback>
                <p:oleObj name="图表" r:id="rId3" imgW="8239030" imgH="4190857" progId="Excel.Chart.8">
                  <p:embed/>
                  <p:pic>
                    <p:nvPicPr>
                      <p:cNvPr id="19460" name="内容占位符 4">
                        <a:extLst>
                          <a:ext uri="{FF2B5EF4-FFF2-40B4-BE49-F238E27FC236}">
                            <a16:creationId xmlns:a16="http://schemas.microsoft.com/office/drawing/2014/main" id="{FDAB073B-3ECF-4940-BA67-9346BDDA5BE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386" y="3543300"/>
                        <a:ext cx="7070300" cy="3075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35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Quantile Plot</a:t>
            </a:r>
            <a:r>
              <a:rPr lang="zh-CN" altLang="en-US" sz="2000" b="1" dirty="0"/>
              <a:t>（分位数图）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Displays all of the data (allowing the user to assess both the overall behavior and unusual occurrences)</a:t>
            </a:r>
          </a:p>
          <a:p>
            <a:r>
              <a:rPr lang="en-US" altLang="zh-CN" sz="2000" b="1" dirty="0"/>
              <a:t>Plots </a:t>
            </a:r>
            <a:r>
              <a:rPr lang="en-US" altLang="zh-CN" sz="2000" b="1" dirty="0">
                <a:solidFill>
                  <a:schemeClr val="hlink"/>
                </a:solidFill>
              </a:rPr>
              <a:t>quantile</a:t>
            </a:r>
            <a:r>
              <a:rPr lang="en-US" altLang="zh-CN" sz="2000" b="1" dirty="0"/>
              <a:t> information</a:t>
            </a:r>
          </a:p>
          <a:p>
            <a:pPr lvl="1"/>
            <a:r>
              <a:rPr lang="en-US" altLang="zh-CN" sz="1800" b="1" dirty="0"/>
              <a:t>For a data </a:t>
            </a:r>
            <a:r>
              <a:rPr lang="en-US" altLang="zh-CN" sz="1800" b="1" i="1" dirty="0"/>
              <a:t>x</a:t>
            </a:r>
            <a:r>
              <a:rPr lang="en-US" altLang="zh-CN" sz="1800" b="1" baseline="-25000" dirty="0"/>
              <a:t>i</a:t>
            </a:r>
            <a:r>
              <a:rPr lang="en-US" altLang="zh-CN" sz="1800" b="1" dirty="0"/>
              <a:t> data sorted in increasing order, </a:t>
            </a:r>
            <a:r>
              <a:rPr lang="en-US" altLang="zh-CN" sz="1800" b="1" i="1" dirty="0"/>
              <a:t>f</a:t>
            </a:r>
            <a:r>
              <a:rPr lang="en-US" altLang="zh-CN" sz="1800" b="1" baseline="-25000" dirty="0"/>
              <a:t>i</a:t>
            </a:r>
            <a:r>
              <a:rPr lang="en-US" altLang="zh-CN" sz="1800" b="1" dirty="0"/>
              <a:t> indicates that approximately 100 </a:t>
            </a:r>
            <a:r>
              <a:rPr lang="en-US" altLang="zh-CN" sz="1800" b="1" i="1" dirty="0"/>
              <a:t>f</a:t>
            </a:r>
            <a:r>
              <a:rPr lang="en-US" altLang="zh-CN" sz="1800" b="1" baseline="-25000" dirty="0"/>
              <a:t>i</a:t>
            </a:r>
            <a:r>
              <a:rPr lang="en-US" altLang="zh-CN" sz="1800" b="1" dirty="0"/>
              <a:t>% of the data are below or equal to the value </a:t>
            </a:r>
            <a:r>
              <a:rPr lang="en-US" altLang="zh-CN" sz="1800" b="1" i="1" dirty="0"/>
              <a:t>x</a:t>
            </a:r>
            <a:r>
              <a:rPr lang="en-US" altLang="zh-CN" sz="1800" b="1" baseline="-25000" dirty="0"/>
              <a:t>i</a:t>
            </a:r>
            <a:endParaRPr lang="en-US" altLang="zh-CN" sz="1800" b="1" dirty="0"/>
          </a:p>
        </p:txBody>
      </p:sp>
      <p:pic>
        <p:nvPicPr>
          <p:cNvPr id="4" name="Picture 6" descr="分位数图">
            <a:extLst>
              <a:ext uri="{FF2B5EF4-FFF2-40B4-BE49-F238E27FC236}">
                <a16:creationId xmlns:a16="http://schemas.microsoft.com/office/drawing/2014/main" id="{9B5304D0-3081-40CD-850F-E6091E0A8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64" y="3587885"/>
            <a:ext cx="51847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01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Quantile-Quantile (Q-Q) Plot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Graphs the quantiles</a:t>
            </a:r>
            <a:r>
              <a:rPr lang="zh-CN" altLang="en-US" sz="2000" b="1" dirty="0"/>
              <a:t>（分位数） </a:t>
            </a:r>
            <a:r>
              <a:rPr lang="en-US" altLang="zh-CN" sz="2000" b="1" dirty="0"/>
              <a:t>of one univariate distribution against the corresponding quantiles of another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Allows the user to view whether there is a shift in going from one distribution to another</a:t>
            </a:r>
          </a:p>
        </p:txBody>
      </p:sp>
      <p:pic>
        <p:nvPicPr>
          <p:cNvPr id="4" name="Picture 7" descr="分位数-分位数图">
            <a:extLst>
              <a:ext uri="{FF2B5EF4-FFF2-40B4-BE49-F238E27FC236}">
                <a16:creationId xmlns:a16="http://schemas.microsoft.com/office/drawing/2014/main" id="{36EFABDC-32B7-428D-9AE3-E20DB94B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33" y="3314835"/>
            <a:ext cx="5329238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9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Scatter plot(</a:t>
            </a:r>
            <a:r>
              <a:rPr lang="zh-CN" altLang="en-US" sz="2000" b="1" dirty="0"/>
              <a:t>散布图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Provides a first look at bivariate data to see clusters of points, outliers, </a:t>
            </a:r>
            <a:r>
              <a:rPr lang="en-US" altLang="zh-CN" sz="2000" b="1" dirty="0" err="1"/>
              <a:t>etc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Each pair of values is treated as a pair of coordinates and plotted as points in the plane</a:t>
            </a:r>
          </a:p>
        </p:txBody>
      </p:sp>
      <p:pic>
        <p:nvPicPr>
          <p:cNvPr id="4" name="Picture 6" descr="散布图">
            <a:extLst>
              <a:ext uri="{FF2B5EF4-FFF2-40B4-BE49-F238E27FC236}">
                <a16:creationId xmlns:a16="http://schemas.microsoft.com/office/drawing/2014/main" id="{A9A04870-D888-4AEB-96FA-17400D0F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18" y="3147679"/>
            <a:ext cx="6225816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84" y="3287486"/>
            <a:ext cx="3016884" cy="28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Preprocessing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b="1" dirty="0"/>
              <a:t>About data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Why preprocess the data?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>
                <a:solidFill>
                  <a:srgbClr val="0432FF"/>
                </a:solidFill>
              </a:rPr>
              <a:t>Descriptive data summarization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Data cleaning 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Data integration and transformation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Data reduction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Discretization and concept hierarchy generation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3536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Loess Curve</a:t>
            </a:r>
            <a:r>
              <a:rPr lang="zh-CN" altLang="en-US" sz="2000" b="1" dirty="0"/>
              <a:t>（局部回归曲线）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Adds a smooth curve to a scatter plot in order to provide better perception of the pattern of dependence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Loess curve is fitted by setting two parameters: a smoothing parameter, and the degree of the polynomials that are fitted by the regression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BBD42F3-D399-4AE8-BA0B-06CC3F8B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470" y="3638685"/>
            <a:ext cx="5618163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5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Correlated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Positively and Negatively Correlated Data </a:t>
            </a:r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Not Correlated Data</a:t>
            </a:r>
          </a:p>
        </p:txBody>
      </p:sp>
      <p:pic>
        <p:nvPicPr>
          <p:cNvPr id="4" name="Picture 5" descr="fig46">
            <a:extLst>
              <a:ext uri="{FF2B5EF4-FFF2-40B4-BE49-F238E27FC236}">
                <a16:creationId xmlns:a16="http://schemas.microsoft.com/office/drawing/2014/main" id="{D6694929-1743-4ADD-952A-6902DAF80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844" y="1982785"/>
            <a:ext cx="2265362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a02correl1">
            <a:extLst>
              <a:ext uri="{FF2B5EF4-FFF2-40B4-BE49-F238E27FC236}">
                <a16:creationId xmlns:a16="http://schemas.microsoft.com/office/drawing/2014/main" id="{6425675F-74F4-487C-9351-1A7C97984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31" y="1982785"/>
            <a:ext cx="1870075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a02correl2">
            <a:extLst>
              <a:ext uri="{FF2B5EF4-FFF2-40B4-BE49-F238E27FC236}">
                <a16:creationId xmlns:a16="http://schemas.microsoft.com/office/drawing/2014/main" id="{AE81F7E8-B1EA-4D9B-BE0F-AD6E2D5F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00" y="1982785"/>
            <a:ext cx="208915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fig18-1">
            <a:extLst>
              <a:ext uri="{FF2B5EF4-FFF2-40B4-BE49-F238E27FC236}">
                <a16:creationId xmlns:a16="http://schemas.microsoft.com/office/drawing/2014/main" id="{4C17C8DA-6FBD-4077-95A9-2B327DC6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00" y="4256880"/>
            <a:ext cx="2136775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fig18-2">
            <a:extLst>
              <a:ext uri="{FF2B5EF4-FFF2-40B4-BE49-F238E27FC236}">
                <a16:creationId xmlns:a16="http://schemas.microsoft.com/office/drawing/2014/main" id="{8DD19488-0418-4C89-AF79-608721F9F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87" y="4306093"/>
            <a:ext cx="2303462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fig18-3">
            <a:extLst>
              <a:ext uri="{FF2B5EF4-FFF2-40B4-BE49-F238E27FC236}">
                <a16:creationId xmlns:a16="http://schemas.microsoft.com/office/drawing/2014/main" id="{B387C77B-3934-4B9D-97C8-1AB892E94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31" y="4256880"/>
            <a:ext cx="2232025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4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 Graphic Displays of Basic Statistical Descriptions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buSzPct val="80000"/>
            </a:pPr>
            <a:r>
              <a:rPr lang="en-US" altLang="zh-CN" sz="2000" b="1" dirty="0"/>
              <a:t>Histogram: (shown before)</a:t>
            </a:r>
          </a:p>
          <a:p>
            <a:pPr>
              <a:buSzPct val="80000"/>
            </a:pPr>
            <a:r>
              <a:rPr lang="en-US" altLang="zh-CN" sz="2000" b="1" dirty="0"/>
              <a:t>Boxplot: (covered before)</a:t>
            </a:r>
          </a:p>
          <a:p>
            <a:pPr>
              <a:buSzPct val="80000"/>
            </a:pPr>
            <a:r>
              <a:rPr lang="en-US" altLang="zh-CN" sz="2000" b="1" dirty="0"/>
              <a:t>Quantile plot:  each value </a:t>
            </a:r>
            <a:r>
              <a:rPr lang="en-US" altLang="zh-CN" sz="2000" b="1" i="1" dirty="0"/>
              <a:t>x</a:t>
            </a:r>
            <a:r>
              <a:rPr lang="en-US" altLang="zh-CN" sz="2000" b="1" i="1" baseline="-25000" dirty="0"/>
              <a:t>i</a:t>
            </a:r>
            <a:r>
              <a:rPr lang="en-US" altLang="zh-CN" sz="2000" b="1" baseline="-25000" dirty="0"/>
              <a:t>  </a:t>
            </a:r>
            <a:r>
              <a:rPr lang="en-US" altLang="zh-CN" sz="2000" b="1" dirty="0"/>
              <a:t>is paired with </a:t>
            </a:r>
            <a:r>
              <a:rPr lang="en-US" altLang="zh-CN" sz="2000" b="1" i="1" dirty="0"/>
              <a:t>f</a:t>
            </a:r>
            <a:r>
              <a:rPr lang="en-US" altLang="zh-CN" sz="2000" b="1" i="1" baseline="-25000" dirty="0"/>
              <a:t>i </a:t>
            </a:r>
            <a:r>
              <a:rPr lang="en-US" altLang="zh-CN" sz="2000" b="1" dirty="0"/>
              <a:t> indicating that approximately 100 </a:t>
            </a:r>
            <a:r>
              <a:rPr lang="en-US" altLang="zh-CN" sz="2000" b="1" i="1" dirty="0"/>
              <a:t>f</a:t>
            </a:r>
            <a:r>
              <a:rPr lang="en-US" altLang="zh-CN" sz="2000" b="1" i="1" baseline="-25000" dirty="0"/>
              <a:t>i </a:t>
            </a:r>
            <a:r>
              <a:rPr lang="en-US" altLang="zh-CN" sz="2000" b="1" dirty="0"/>
              <a:t>% of data  are </a:t>
            </a:r>
            <a:r>
              <a:rPr lang="en-US" altLang="zh-CN" sz="2000" b="1" dirty="0">
                <a:sym typeface="Symbol" panose="05050102010706020507" pitchFamily="18" charset="2"/>
              </a:rPr>
              <a:t></a:t>
            </a:r>
            <a:r>
              <a:rPr lang="en-US" altLang="zh-CN" sz="2000" b="1" dirty="0"/>
              <a:t> </a:t>
            </a:r>
            <a:r>
              <a:rPr lang="en-US" altLang="zh-CN" sz="2000" b="1" i="1" dirty="0"/>
              <a:t>x</a:t>
            </a:r>
            <a:r>
              <a:rPr lang="en-US" altLang="zh-CN" sz="2000" b="1" i="1" baseline="-25000" dirty="0"/>
              <a:t>i</a:t>
            </a:r>
            <a:r>
              <a:rPr lang="en-US" altLang="zh-CN" sz="2000" b="1" baseline="-25000" dirty="0"/>
              <a:t> </a:t>
            </a:r>
            <a:endParaRPr lang="en-US" altLang="zh-CN" sz="2000" b="1" dirty="0"/>
          </a:p>
          <a:p>
            <a:pPr>
              <a:buSzPct val="80000"/>
            </a:pPr>
            <a:r>
              <a:rPr lang="en-US" altLang="zh-CN" sz="2000" b="1" dirty="0"/>
              <a:t>Quantile-quantile (q-q) plot: graphs the quantiles of one univariant distribution against the corresponding quantiles of another</a:t>
            </a:r>
          </a:p>
          <a:p>
            <a:pPr>
              <a:buSzPct val="80000"/>
            </a:pPr>
            <a:r>
              <a:rPr lang="en-US" altLang="zh-CN" sz="2000" b="1" dirty="0"/>
              <a:t>Scatter plot: each pair of values is a pair of coordinates and plotted as points in the plane</a:t>
            </a:r>
          </a:p>
          <a:p>
            <a:pPr>
              <a:buSzPct val="80000"/>
            </a:pPr>
            <a:r>
              <a:rPr lang="en-US" altLang="zh-CN" sz="2000" b="1" dirty="0"/>
              <a:t>Loess (local regression) curve: add a smooth curve to a scatter plot to provide better perception of the pattern of dependence.</a:t>
            </a:r>
          </a:p>
        </p:txBody>
      </p:sp>
    </p:spTree>
    <p:extLst>
      <p:ext uri="{BB962C8B-B14F-4D97-AF65-F5344CB8AC3E}">
        <p14:creationId xmlns:p14="http://schemas.microsoft.com/office/powerpoint/2010/main" val="104589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7237" y="364343"/>
            <a:ext cx="3522652" cy="3522652"/>
            <a:chOff x="2805109" y="1930399"/>
            <a:chExt cx="3522652" cy="3522652"/>
          </a:xfrm>
        </p:grpSpPr>
        <p:sp>
          <p:nvSpPr>
            <p:cNvPr id="4" name="饼形 3"/>
            <p:cNvSpPr/>
            <p:nvPr/>
          </p:nvSpPr>
          <p:spPr>
            <a:xfrm rot="10800000">
              <a:off x="2805109" y="1930399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FF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饼形 4"/>
            <p:cNvSpPr/>
            <p:nvPr/>
          </p:nvSpPr>
          <p:spPr>
            <a:xfrm rot="10800000">
              <a:off x="3181339" y="2298700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FF9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饼形 5"/>
            <p:cNvSpPr/>
            <p:nvPr/>
          </p:nvSpPr>
          <p:spPr>
            <a:xfrm rot="10800000">
              <a:off x="3432168" y="2549526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FA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饼形 6"/>
            <p:cNvSpPr/>
            <p:nvPr/>
          </p:nvSpPr>
          <p:spPr>
            <a:xfrm rot="10800000">
              <a:off x="3675058" y="2786058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饼形 7"/>
            <p:cNvSpPr/>
            <p:nvPr/>
          </p:nvSpPr>
          <p:spPr>
            <a:xfrm rot="10800000">
              <a:off x="3832228" y="2952747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C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0601" y="935847"/>
            <a:ext cx="3522652" cy="3522652"/>
            <a:chOff x="4786314" y="1928802"/>
            <a:chExt cx="3522652" cy="3522652"/>
          </a:xfrm>
        </p:grpSpPr>
        <p:sp>
          <p:nvSpPr>
            <p:cNvPr id="10" name="饼形 9"/>
            <p:cNvSpPr/>
            <p:nvPr/>
          </p:nvSpPr>
          <p:spPr>
            <a:xfrm rot="10800000" flipH="1">
              <a:off x="47863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饼形 11"/>
            <p:cNvSpPr/>
            <p:nvPr/>
          </p:nvSpPr>
          <p:spPr>
            <a:xfrm rot="10800000" flipH="1">
              <a:off x="5162551" y="2297103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0800000" flipH="1">
              <a:off x="5422895" y="254792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0800000" flipH="1">
              <a:off x="5668954" y="2784461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3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0800000" flipH="1">
              <a:off x="5822931" y="295115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E6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8675" y="1293037"/>
            <a:ext cx="3522652" cy="3522652"/>
            <a:chOff x="1549414" y="1928802"/>
            <a:chExt cx="3522652" cy="3522652"/>
          </a:xfrm>
        </p:grpSpPr>
        <p:sp>
          <p:nvSpPr>
            <p:cNvPr id="17" name="饼形 16"/>
            <p:cNvSpPr/>
            <p:nvPr/>
          </p:nvSpPr>
          <p:spPr>
            <a:xfrm rot="10800000" flipV="1">
              <a:off x="15494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017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rot="10800000" flipV="1">
              <a:off x="1925644" y="2312968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009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rot="10800000" flipV="1">
              <a:off x="2176473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0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饼形 19"/>
            <p:cNvSpPr/>
            <p:nvPr/>
          </p:nvSpPr>
          <p:spPr>
            <a:xfrm rot="10800000" flipV="1">
              <a:off x="2419363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71F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饼形 20"/>
            <p:cNvSpPr/>
            <p:nvPr/>
          </p:nvSpPr>
          <p:spPr>
            <a:xfrm rot="10800000" flipV="1">
              <a:off x="2576533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A7F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5839" y="935847"/>
            <a:ext cx="3522652" cy="3522652"/>
            <a:chOff x="4643438" y="1928802"/>
            <a:chExt cx="3522652" cy="3522652"/>
          </a:xfrm>
        </p:grpSpPr>
        <p:sp>
          <p:nvSpPr>
            <p:cNvPr id="23" name="饼形 22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饼形 23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饼形 24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饼形 25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饼形 26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>
            <a:off x="301923" y="936694"/>
            <a:ext cx="3522652" cy="3522652"/>
            <a:chOff x="4643438" y="1928802"/>
            <a:chExt cx="3522652" cy="3522652"/>
          </a:xfrm>
        </p:grpSpPr>
        <p:sp>
          <p:nvSpPr>
            <p:cNvPr id="29" name="饼形 28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饼形 31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7426" y="935847"/>
            <a:ext cx="3522652" cy="3522652"/>
            <a:chOff x="1714480" y="1928802"/>
            <a:chExt cx="3522652" cy="3522652"/>
          </a:xfrm>
        </p:grpSpPr>
        <p:sp>
          <p:nvSpPr>
            <p:cNvPr id="35" name="饼形 34"/>
            <p:cNvSpPr/>
            <p:nvPr/>
          </p:nvSpPr>
          <p:spPr>
            <a:xfrm rot="5400000">
              <a:off x="1714480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 rot="5400000">
              <a:off x="2082781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 rot="5400000">
              <a:off x="2333607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 rot="5400000">
              <a:off x="2570139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D0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 rot="5400000">
              <a:off x="2736828" y="296541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5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8741" y="1078723"/>
            <a:ext cx="3522652" cy="3522652"/>
            <a:chOff x="2798748" y="1928802"/>
            <a:chExt cx="3522652" cy="3522652"/>
          </a:xfrm>
        </p:grpSpPr>
        <p:sp>
          <p:nvSpPr>
            <p:cNvPr id="41" name="饼形 40"/>
            <p:cNvSpPr/>
            <p:nvPr/>
          </p:nvSpPr>
          <p:spPr>
            <a:xfrm rot="16200000" flipH="1">
              <a:off x="279874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饼形 41"/>
            <p:cNvSpPr/>
            <p:nvPr/>
          </p:nvSpPr>
          <p:spPr>
            <a:xfrm rot="16200000" flipH="1">
              <a:off x="3182914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rot="16200000" flipH="1">
              <a:off x="3443261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4E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饼形 43"/>
            <p:cNvSpPr/>
            <p:nvPr/>
          </p:nvSpPr>
          <p:spPr>
            <a:xfrm rot="16200000" flipH="1">
              <a:off x="3695678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饼形 44"/>
            <p:cNvSpPr/>
            <p:nvPr/>
          </p:nvSpPr>
          <p:spPr>
            <a:xfrm rot="16200000" flipH="1">
              <a:off x="3840136" y="2965419"/>
              <a:ext cx="1458916" cy="1458916"/>
            </a:xfrm>
            <a:prstGeom prst="pie">
              <a:avLst>
                <a:gd name="adj1" fmla="val 2666872"/>
                <a:gd name="adj2" fmla="val 5447314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5839" y="927945"/>
            <a:ext cx="3522652" cy="3522652"/>
            <a:chOff x="1357290" y="1285860"/>
            <a:chExt cx="3522652" cy="3522652"/>
          </a:xfrm>
        </p:grpSpPr>
        <p:sp>
          <p:nvSpPr>
            <p:cNvPr id="47" name="饼形 46"/>
            <p:cNvSpPr/>
            <p:nvPr/>
          </p:nvSpPr>
          <p:spPr>
            <a:xfrm rot="16200000" flipV="1">
              <a:off x="1357290" y="1285860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饼形 47"/>
            <p:cNvSpPr/>
            <p:nvPr/>
          </p:nvSpPr>
          <p:spPr>
            <a:xfrm rot="16200000" flipV="1">
              <a:off x="1725591" y="1662090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8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饼形 48"/>
            <p:cNvSpPr/>
            <p:nvPr/>
          </p:nvSpPr>
          <p:spPr>
            <a:xfrm rot="16200000" flipV="1">
              <a:off x="1976417" y="191291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饼形 49"/>
            <p:cNvSpPr/>
            <p:nvPr/>
          </p:nvSpPr>
          <p:spPr>
            <a:xfrm rot="16200000" flipV="1">
              <a:off x="2212949" y="2155809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E1F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饼形 50"/>
            <p:cNvSpPr/>
            <p:nvPr/>
          </p:nvSpPr>
          <p:spPr>
            <a:xfrm rot="16200000" flipV="1">
              <a:off x="2379638" y="231297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ECF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0"/>
          <p:cNvSpPr txBox="1"/>
          <p:nvPr/>
        </p:nvSpPr>
        <p:spPr>
          <a:xfrm>
            <a:off x="6005938" y="3369775"/>
            <a:ext cx="273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Thanks</a:t>
            </a:r>
            <a:r>
              <a:rPr kumimoji="1"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！</a:t>
            </a:r>
            <a:endParaRPr kumimoji="1"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3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Motivation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Motivation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To better understand the data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To get overall picture of data</a:t>
            </a:r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Descriptive data summarization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Central tendency (</a:t>
            </a:r>
            <a:r>
              <a:rPr lang="zh-CN" altLang="en-US" sz="1800" b="1" dirty="0"/>
              <a:t>集中趋势</a:t>
            </a:r>
            <a:r>
              <a:rPr lang="en-US" altLang="zh-CN" sz="1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Dispersion (</a:t>
            </a:r>
            <a:r>
              <a:rPr lang="zh-CN" altLang="en-US" sz="1800" b="1" dirty="0"/>
              <a:t>散布性</a:t>
            </a:r>
            <a:r>
              <a:rPr lang="en-US" altLang="zh-CN" sz="1800" b="1" dirty="0"/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745" y="2072471"/>
            <a:ext cx="6494255" cy="3812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3215" y="5942554"/>
            <a:ext cx="184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Wrist Pulse Signal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179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Motivation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CN" sz="1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73" y="1290280"/>
            <a:ext cx="7804075" cy="24342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17" y="3724496"/>
            <a:ext cx="9465783" cy="2952529"/>
          </a:xfrm>
          <a:prstGeom prst="rect">
            <a:avLst/>
          </a:prstGeom>
        </p:spPr>
      </p:pic>
      <p:sp>
        <p:nvSpPr>
          <p:cNvPr id="4" name="圆角右箭头 3"/>
          <p:cNvSpPr/>
          <p:nvPr/>
        </p:nvSpPr>
        <p:spPr>
          <a:xfrm rot="5400000">
            <a:off x="8499223" y="2697612"/>
            <a:ext cx="979712" cy="1074057"/>
          </a:xfrm>
          <a:prstGeom prst="ben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0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Three Categories of Measurement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u="sng" dirty="0">
                <a:solidFill>
                  <a:srgbClr val="0432FF"/>
                </a:solidFill>
              </a:rPr>
              <a:t>Distributive</a:t>
            </a:r>
            <a:r>
              <a:rPr lang="zh-CN" altLang="en-US" sz="1800" b="1" u="sng" dirty="0">
                <a:solidFill>
                  <a:srgbClr val="0432FF"/>
                </a:solidFill>
              </a:rPr>
              <a:t>（分布的）</a:t>
            </a:r>
            <a:r>
              <a:rPr lang="en-US" altLang="zh-CN" sz="1800" b="1" dirty="0"/>
              <a:t>: if the result derived by applying the function to n aggregate values is the same as that derived by applying the function on all the data without partitioning.</a:t>
            </a:r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count(), sum(), min(), max()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1800" b="1" u="sng" dirty="0">
                <a:solidFill>
                  <a:srgbClr val="0432FF"/>
                </a:solidFill>
              </a:rPr>
              <a:t>Algebraic</a:t>
            </a:r>
            <a:r>
              <a:rPr lang="zh-CN" altLang="en-US" sz="1800" b="1" u="sng" dirty="0">
                <a:solidFill>
                  <a:srgbClr val="0432FF"/>
                </a:solidFill>
              </a:rPr>
              <a:t>（代数的）</a:t>
            </a:r>
            <a:r>
              <a:rPr lang="en-US" altLang="zh-CN" sz="1800" b="1" dirty="0"/>
              <a:t>: if it can be computed by an algebraic function with M arguments (where M is a bounded integer), each of which is obtained by applying a distributive aggregate function.</a:t>
            </a:r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avg() </a:t>
            </a:r>
            <a:r>
              <a:rPr lang="zh-CN" altLang="en-US" sz="1600" b="1" dirty="0"/>
              <a:t>均值</a:t>
            </a:r>
            <a:r>
              <a:rPr lang="en-US" altLang="zh-CN" sz="1600" b="1" dirty="0"/>
              <a:t>——</a:t>
            </a:r>
            <a:r>
              <a:rPr lang="zh-CN" altLang="en-US" sz="1600" b="1" dirty="0"/>
              <a:t>聚集函数</a:t>
            </a:r>
            <a:r>
              <a:rPr lang="en-US" altLang="zh-CN" sz="1600" b="1" dirty="0"/>
              <a:t>, </a:t>
            </a:r>
            <a:r>
              <a:rPr lang="en-US" altLang="zh-CN" sz="1600" b="1" dirty="0" err="1"/>
              <a:t>min_N</a:t>
            </a:r>
            <a:r>
              <a:rPr lang="en-US" altLang="zh-CN" sz="1600" b="1" dirty="0"/>
              <a:t>(), </a:t>
            </a:r>
            <a:r>
              <a:rPr lang="en-US" altLang="zh-CN" sz="1600" b="1" dirty="0" err="1"/>
              <a:t>standard_deviation</a:t>
            </a:r>
            <a:r>
              <a:rPr lang="en-US" altLang="zh-CN" sz="1600" b="1" dirty="0"/>
              <a:t>()——</a:t>
            </a:r>
            <a:r>
              <a:rPr lang="zh-CN" altLang="en-US" sz="1600" b="1" dirty="0"/>
              <a:t>标准偏差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en-US" altLang="zh-CN" sz="1800" b="1" u="sng" dirty="0">
                <a:solidFill>
                  <a:srgbClr val="0432FF"/>
                </a:solidFill>
              </a:rPr>
              <a:t>Holistic</a:t>
            </a:r>
            <a:r>
              <a:rPr lang="zh-CN" altLang="en-US" sz="1800" b="1" u="sng" dirty="0">
                <a:solidFill>
                  <a:srgbClr val="0432FF"/>
                </a:solidFill>
              </a:rPr>
              <a:t>（整体的）</a:t>
            </a:r>
            <a:r>
              <a:rPr lang="en-US" altLang="zh-CN" sz="1800" b="1" dirty="0"/>
              <a:t>: if there is no constant bound on the storage size needed to describe a </a:t>
            </a:r>
            <a:r>
              <a:rPr lang="en-US" altLang="zh-CN" sz="1800" b="1" dirty="0" err="1"/>
              <a:t>subaggregate</a:t>
            </a:r>
            <a:r>
              <a:rPr lang="en-US" altLang="zh-CN" sz="1800" b="1" dirty="0"/>
              <a:t>.  </a:t>
            </a:r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median()——</a:t>
            </a:r>
            <a:r>
              <a:rPr lang="zh-CN" altLang="en-US" sz="1600" b="1" dirty="0"/>
              <a:t>中位数</a:t>
            </a:r>
            <a:r>
              <a:rPr lang="en-US" altLang="zh-CN" sz="1600" b="1" dirty="0"/>
              <a:t>, mode()——</a:t>
            </a:r>
            <a:r>
              <a:rPr lang="zh-CN" altLang="en-US" sz="1600" b="1" dirty="0"/>
              <a:t>众数</a:t>
            </a:r>
            <a:r>
              <a:rPr lang="en-US" altLang="zh-CN" sz="1600" b="1" dirty="0"/>
              <a:t>, rank()</a:t>
            </a:r>
          </a:p>
        </p:txBody>
      </p:sp>
    </p:spTree>
    <p:extLst>
      <p:ext uri="{BB962C8B-B14F-4D97-AF65-F5344CB8AC3E}">
        <p14:creationId xmlns:p14="http://schemas.microsoft.com/office/powerpoint/2010/main" val="316288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Three Categories of Measurement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r>
              <a:rPr lang="en-US" alt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Value Aggregation </a:t>
            </a:r>
            <a:r>
              <a:rPr lang="en-US" altLang="zh-CN" sz="1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v.s</a:t>
            </a:r>
            <a:r>
              <a:rPr lang="en-US" alt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</a:t>
            </a:r>
            <a:r>
              <a:rPr lang="en-US" alt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Granularity</a:t>
            </a:r>
          </a:p>
          <a:p>
            <a:pPr lvl="1"/>
            <a:r>
              <a:rPr lang="en-US" altLang="zh-CN" sz="1800" dirty="0" smtClean="0"/>
              <a:t>Coarse-Grained </a:t>
            </a:r>
            <a:r>
              <a:rPr lang="en-US" altLang="zh-CN" sz="1800" dirty="0" smtClean="0"/>
              <a:t>Data 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粗粒度</a:t>
            </a:r>
            <a:r>
              <a:rPr lang="en-US" altLang="zh-CN" sz="1800" dirty="0" smtClean="0"/>
              <a:t>)</a:t>
            </a:r>
          </a:p>
          <a:p>
            <a:pPr lvl="1"/>
            <a:r>
              <a:rPr lang="en-US" altLang="zh-CN" sz="1800" smtClean="0"/>
              <a:t>Fine-Grained </a:t>
            </a:r>
            <a:r>
              <a:rPr lang="en-US" altLang="zh-CN" sz="1800" smtClean="0"/>
              <a:t>Data 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细粒度</a:t>
            </a:r>
            <a:r>
              <a:rPr lang="en-US" altLang="zh-CN" sz="1800" dirty="0" smtClean="0"/>
              <a:t>)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23" y="2685142"/>
            <a:ext cx="6584062" cy="37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6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Measuring the Central Tendency(1)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Mean (</a:t>
            </a:r>
            <a:r>
              <a:rPr lang="zh-CN" altLang="en-US" sz="2000" b="1" dirty="0"/>
              <a:t>均值</a:t>
            </a:r>
            <a:r>
              <a:rPr lang="zh-CN" altLang="en-US" sz="2000" b="1" dirty="0" smtClean="0"/>
              <a:t>，</a:t>
            </a:r>
            <a:r>
              <a:rPr lang="en-US" altLang="zh-CN" sz="2000" b="1" dirty="0" smtClean="0"/>
              <a:t>Algebraic Measure)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Arithmetic mean:</a:t>
            </a:r>
          </a:p>
          <a:p>
            <a:pPr lvl="1">
              <a:lnSpc>
                <a:spcPct val="150000"/>
              </a:lnSpc>
            </a:pPr>
            <a:endParaRPr lang="en-US" altLang="zh-CN" sz="1600" b="1" dirty="0"/>
          </a:p>
          <a:p>
            <a:pPr lvl="1">
              <a:lnSpc>
                <a:spcPct val="150000"/>
              </a:lnSpc>
            </a:pP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Weighted arithmetic mean:</a:t>
            </a:r>
          </a:p>
          <a:p>
            <a:pPr lvl="1">
              <a:lnSpc>
                <a:spcPct val="150000"/>
              </a:lnSpc>
            </a:pPr>
            <a:endParaRPr lang="en-US" altLang="zh-CN" sz="1600" b="1" dirty="0"/>
          </a:p>
          <a:p>
            <a:pPr lvl="1">
              <a:lnSpc>
                <a:spcPct val="150000"/>
              </a:lnSpc>
            </a:pPr>
            <a:endParaRPr lang="en-US" altLang="zh-CN" sz="1600" b="1" dirty="0"/>
          </a:p>
          <a:p>
            <a:pPr lvl="1">
              <a:lnSpc>
                <a:spcPct val="150000"/>
              </a:lnSpc>
            </a:pPr>
            <a:endParaRPr lang="en-US" altLang="zh-CN" sz="1600" b="1" dirty="0"/>
          </a:p>
          <a:p>
            <a:pPr lvl="1">
              <a:lnSpc>
                <a:spcPct val="150000"/>
              </a:lnSpc>
            </a:pP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Trimmed mean(</a:t>
            </a:r>
            <a:r>
              <a:rPr lang="zh-CN" altLang="en-US" sz="1600" b="1" dirty="0"/>
              <a:t>截断均值</a:t>
            </a:r>
            <a:r>
              <a:rPr lang="en-US" altLang="zh-CN" sz="1600" b="1" dirty="0"/>
              <a:t>): chopping extreme values</a:t>
            </a:r>
          </a:p>
          <a:p>
            <a:pPr marL="400021" lvl="1" indent="0">
              <a:lnSpc>
                <a:spcPct val="150000"/>
              </a:lnSpc>
              <a:buNone/>
            </a:pPr>
            <a:r>
              <a:rPr lang="en-US" altLang="zh-CN" sz="1600" b="1" dirty="0"/>
              <a:t>	e.g. Salary and grade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647AB144-01B9-4FF2-AFA2-91382ECE7C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372050"/>
              </p:ext>
            </p:extLst>
          </p:nvPr>
        </p:nvGraphicFramePr>
        <p:xfrm>
          <a:off x="1251095" y="2438504"/>
          <a:ext cx="160020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3" imgW="710891" imgH="431613" progId="Equation.3">
                  <p:embed/>
                </p:oleObj>
              </mc:Choice>
              <mc:Fallback>
                <p:oleObj name="Equation" r:id="rId3" imgW="710891" imgH="431613" progId="Equation.3">
                  <p:embed/>
                  <p:pic>
                    <p:nvPicPr>
                      <p:cNvPr id="9220" name="Object 4">
                        <a:extLst>
                          <a:ext uri="{FF2B5EF4-FFF2-40B4-BE49-F238E27FC236}">
                            <a16:creationId xmlns:a16="http://schemas.microsoft.com/office/drawing/2014/main" id="{3B55EB7C-B4C4-495E-9812-C602461330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1095" y="2438504"/>
                        <a:ext cx="160020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1750A30-9669-49CE-B619-1A793213AC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796353"/>
              </p:ext>
            </p:extLst>
          </p:nvPr>
        </p:nvGraphicFramePr>
        <p:xfrm>
          <a:off x="1251095" y="3581524"/>
          <a:ext cx="19431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公式" r:id="rId5" imgW="583947" imgH="837836" progId="Equation.3">
                  <p:embed/>
                </p:oleObj>
              </mc:Choice>
              <mc:Fallback>
                <p:oleObj name="公式" r:id="rId5" imgW="583947" imgH="837836" progId="Equation.3">
                  <p:embed/>
                  <p:pic>
                    <p:nvPicPr>
                      <p:cNvPr id="9221" name="Object 5">
                        <a:extLst>
                          <a:ext uri="{FF2B5EF4-FFF2-40B4-BE49-F238E27FC236}">
                            <a16:creationId xmlns:a16="http://schemas.microsoft.com/office/drawing/2014/main" id="{BE07BD88-3A9D-43F7-B537-7A3E8D50C7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1095" y="3581524"/>
                        <a:ext cx="194310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22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Measuring the Central Tendency(2)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en-US" altLang="zh-CN" sz="2000" b="1" dirty="0"/>
              <a:t>Median (</a:t>
            </a:r>
            <a:r>
              <a:rPr lang="zh-CN" altLang="en-US" sz="2000" b="1" dirty="0"/>
              <a:t>中位数</a:t>
            </a:r>
            <a:r>
              <a:rPr lang="en-US" altLang="zh-CN" sz="2000" b="1" dirty="0"/>
              <a:t>, holistic measure)</a:t>
            </a:r>
          </a:p>
          <a:p>
            <a:pPr lvl="1">
              <a:lnSpc>
                <a:spcPct val="130000"/>
              </a:lnSpc>
              <a:buSzPct val="80000"/>
            </a:pPr>
            <a:r>
              <a:rPr lang="en-US" altLang="zh-CN" sz="1800" b="1" dirty="0"/>
              <a:t>Middle value if odd number of values, or average of the middle two values otherwise</a:t>
            </a:r>
          </a:p>
          <a:p>
            <a:pPr lvl="2">
              <a:lnSpc>
                <a:spcPct val="130000"/>
              </a:lnSpc>
              <a:buSzPct val="80000"/>
            </a:pPr>
            <a:r>
              <a:rPr lang="en-US" altLang="zh-CN" sz="1600" b="1" i="1" dirty="0"/>
              <a:t>Data </a:t>
            </a:r>
            <a:r>
              <a:rPr lang="en-US" altLang="zh-CN" sz="1600" b="1" dirty="0"/>
              <a:t>57 55 85 24 33 49 94 2 8 51 71 30 91 6 47 50 65 43 41 7 </a:t>
            </a:r>
          </a:p>
          <a:p>
            <a:pPr lvl="2">
              <a:lnSpc>
                <a:spcPct val="130000"/>
              </a:lnSpc>
              <a:buSzPct val="80000"/>
            </a:pPr>
            <a:r>
              <a:rPr lang="en-US" altLang="zh-CN" sz="1600" b="1" i="1" dirty="0"/>
              <a:t>Ordered Data </a:t>
            </a:r>
          </a:p>
          <a:p>
            <a:pPr marL="1600200" lvl="3" indent="-228600">
              <a:lnSpc>
                <a:spcPct val="130000"/>
              </a:lnSpc>
              <a:buSzPct val="80000"/>
            </a:pPr>
            <a:r>
              <a:rPr lang="en-US" altLang="zh-CN" b="1" dirty="0"/>
              <a:t>2 6 7 8 24 30 33 41 43 </a:t>
            </a:r>
            <a:r>
              <a:rPr lang="en-US" altLang="zh-CN" b="1" i="1" dirty="0">
                <a:solidFill>
                  <a:schemeClr val="hlink"/>
                </a:solidFill>
              </a:rPr>
              <a:t>47 49</a:t>
            </a:r>
            <a:r>
              <a:rPr lang="en-US" altLang="zh-CN" b="1" dirty="0"/>
              <a:t> 50 51 55 57 65 71 85 91 94</a:t>
            </a:r>
          </a:p>
          <a:p>
            <a:pPr lvl="2">
              <a:lnSpc>
                <a:spcPct val="130000"/>
              </a:lnSpc>
              <a:buSzPct val="80000"/>
            </a:pPr>
            <a:r>
              <a:rPr lang="en-US" altLang="zh-CN" b="1" dirty="0"/>
              <a:t>Median </a:t>
            </a:r>
            <a:r>
              <a:rPr lang="en-US" altLang="zh-CN" b="1" dirty="0" smtClean="0">
                <a:solidFill>
                  <a:schemeClr val="hlink"/>
                </a:solidFill>
              </a:rPr>
              <a:t>48</a:t>
            </a:r>
            <a:endParaRPr lang="en-US" altLang="zh-CN" b="1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3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Measuring the Central Tendency(4)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en-US" altLang="zh-CN" sz="2000" b="1" dirty="0"/>
              <a:t>Mode</a:t>
            </a:r>
          </a:p>
          <a:p>
            <a:pPr lvl="1">
              <a:lnSpc>
                <a:spcPct val="130000"/>
              </a:lnSpc>
            </a:pPr>
            <a:r>
              <a:rPr lang="en-US" altLang="zh-CN" sz="1800" b="1" dirty="0"/>
              <a:t>Value that occurs most frequently in the data</a:t>
            </a:r>
          </a:p>
          <a:p>
            <a:pPr lvl="1">
              <a:lnSpc>
                <a:spcPct val="130000"/>
              </a:lnSpc>
            </a:pPr>
            <a:r>
              <a:rPr lang="en-US" altLang="zh-CN" sz="1800" b="1" dirty="0"/>
              <a:t>Unimodal</a:t>
            </a:r>
            <a:r>
              <a:rPr lang="zh-CN" altLang="en-US" sz="1800" b="1" dirty="0"/>
              <a:t>（单峰）</a:t>
            </a:r>
            <a:r>
              <a:rPr lang="en-US" altLang="zh-CN" sz="1800" b="1" dirty="0"/>
              <a:t>, bimodal</a:t>
            </a:r>
            <a:r>
              <a:rPr lang="zh-CN" altLang="en-US" sz="1800" b="1" dirty="0"/>
              <a:t>（双峰）</a:t>
            </a:r>
            <a:r>
              <a:rPr lang="en-US" altLang="zh-CN" sz="1800" b="1" dirty="0"/>
              <a:t>, trimodal</a:t>
            </a:r>
            <a:r>
              <a:rPr lang="zh-CN" altLang="en-US" sz="1800" b="1" dirty="0"/>
              <a:t>（三峰）</a:t>
            </a:r>
          </a:p>
          <a:p>
            <a:pPr lvl="1">
              <a:lnSpc>
                <a:spcPct val="130000"/>
              </a:lnSpc>
            </a:pPr>
            <a:r>
              <a:rPr lang="en-US" altLang="zh-CN" sz="1800" b="1" dirty="0"/>
              <a:t>Empirical formula:</a:t>
            </a:r>
          </a:p>
          <a:p>
            <a:pPr lvl="2">
              <a:lnSpc>
                <a:spcPct val="130000"/>
              </a:lnSpc>
              <a:buSzPct val="80000"/>
            </a:pPr>
            <a:r>
              <a:rPr lang="en-US" altLang="zh-CN" b="1" dirty="0"/>
              <a:t>For unimodal</a:t>
            </a:r>
            <a:r>
              <a:rPr lang="zh-CN" altLang="en-US" b="1" dirty="0"/>
              <a:t>（单峰） </a:t>
            </a:r>
            <a:r>
              <a:rPr lang="en-US" altLang="zh-CN" b="1" dirty="0"/>
              <a:t>frequency: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5888EBC0-0291-40A2-8F30-336261761F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805519"/>
              </p:ext>
            </p:extLst>
          </p:nvPr>
        </p:nvGraphicFramePr>
        <p:xfrm>
          <a:off x="1779361" y="3566257"/>
          <a:ext cx="4754563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公式" r:id="rId3" imgW="1524000" imgH="152400" progId="Equation.3">
                  <p:embed/>
                </p:oleObj>
              </mc:Choice>
              <mc:Fallback>
                <p:oleObj name="公式" r:id="rId3" imgW="1524000" imgH="152400" progId="Equation.3">
                  <p:embed/>
                  <p:pic>
                    <p:nvPicPr>
                      <p:cNvPr id="12292" name="Object 4">
                        <a:extLst>
                          <a:ext uri="{FF2B5EF4-FFF2-40B4-BE49-F238E27FC236}">
                            <a16:creationId xmlns:a16="http://schemas.microsoft.com/office/drawing/2014/main" id="{202F7996-DDA5-4B94-9109-7E4419B6F1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361" y="3566257"/>
                        <a:ext cx="4754563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710540"/>
      </p:ext>
    </p:extLst>
  </p:cSld>
  <p:clrMapOvr>
    <a:masterClrMapping/>
  </p:clrMapOvr>
</p:sld>
</file>

<file path=ppt/theme/theme1.xml><?xml version="1.0" encoding="utf-8"?>
<a:theme xmlns:a="http://schemas.openxmlformats.org/drawingml/2006/main" name="Tsingh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030A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singhua" id="{D780B322-CDB6-4BA8-92AF-5C3DE9114273}" vid="{85E16F8F-05B1-4403-9C71-87521E2523D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</Template>
  <TotalTime>79065</TotalTime>
  <Words>995</Words>
  <Application>Microsoft Office PowerPoint</Application>
  <PresentationFormat>宽屏</PresentationFormat>
  <Paragraphs>125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新細明體</vt:lpstr>
      <vt:lpstr>方正粗黑宋简体</vt:lpstr>
      <vt:lpstr>宋体</vt:lpstr>
      <vt:lpstr>Microsoft YaHei</vt:lpstr>
      <vt:lpstr>Arial</vt:lpstr>
      <vt:lpstr>Calibri</vt:lpstr>
      <vt:lpstr>Symbol</vt:lpstr>
      <vt:lpstr>Times New Roman</vt:lpstr>
      <vt:lpstr>Wingdings</vt:lpstr>
      <vt:lpstr>Wingdings 2</vt:lpstr>
      <vt:lpstr>Tsinghua</vt:lpstr>
      <vt:lpstr>Equation</vt:lpstr>
      <vt:lpstr>公式</vt:lpstr>
      <vt:lpstr>图表</vt:lpstr>
      <vt:lpstr>Data Preprocessing ——Descriptive Data Summarization——</vt:lpstr>
      <vt:lpstr>Data Preprocessing</vt:lpstr>
      <vt:lpstr>Motivation</vt:lpstr>
      <vt:lpstr>Motivation</vt:lpstr>
      <vt:lpstr>Three Categories of Measurement</vt:lpstr>
      <vt:lpstr>Three Categories of Measurement</vt:lpstr>
      <vt:lpstr>Measuring the Central Tendency(1)</vt:lpstr>
      <vt:lpstr>Measuring the Central Tendency(2)</vt:lpstr>
      <vt:lpstr>Measuring the Central Tendency(4)</vt:lpstr>
      <vt:lpstr>Symmetric v.s. Skewed Data</vt:lpstr>
      <vt:lpstr>Measuring the Dispersion of Data(1)</vt:lpstr>
      <vt:lpstr>Measuring the Dispersion of Data(2)</vt:lpstr>
      <vt:lpstr>Properties of Normal Distribution Curve</vt:lpstr>
      <vt:lpstr> Boxplot Analysis</vt:lpstr>
      <vt:lpstr> Visualization of Data Dispersion: Boxplot Analysis</vt:lpstr>
      <vt:lpstr> Histogram Analysis</vt:lpstr>
      <vt:lpstr>Quantile Plot（分位数图）</vt:lpstr>
      <vt:lpstr>Quantile-Quantile (Q-Q) Plot</vt:lpstr>
      <vt:lpstr>Scatter plot(散布图)</vt:lpstr>
      <vt:lpstr>Loess Curve（局部回归曲线）</vt:lpstr>
      <vt:lpstr>Correlated Data</vt:lpstr>
      <vt:lpstr> Graphic Displays of Basic Statistical Descriptions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新闻和用户生成内容的交互分析</dc:title>
  <dc:creator>Lei Hou</dc:creator>
  <cp:lastModifiedBy>xuhua</cp:lastModifiedBy>
  <cp:revision>6244</cp:revision>
  <cp:lastPrinted>2019-04-19T01:46:34Z</cp:lastPrinted>
  <dcterms:created xsi:type="dcterms:W3CDTF">2013-09-16T02:46:25Z</dcterms:created>
  <dcterms:modified xsi:type="dcterms:W3CDTF">2022-03-21T03:32:00Z</dcterms:modified>
</cp:coreProperties>
</file>